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1414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121331"/>
            <a:ext cx="7477601" cy="1666399"/>
          </a:xfrm>
          <a:prstGeom prst="rect">
            <a:avLst/>
          </a:prstGeom>
          <a:noFill/>
          <a:ln/>
        </p:spPr>
        <p:txBody>
          <a:bodyPr wrap="square" rtlCol="0" anchor="t"/>
          <a:lstStyle/>
          <a:p>
            <a:pPr marL="0" indent="0">
              <a:lnSpc>
                <a:spcPts val="6561"/>
              </a:lnSpc>
              <a:buNone/>
            </a:pPr>
            <a:r>
              <a:rPr lang="en-US" sz="5249" dirty="0">
                <a:solidFill>
                  <a:srgbClr val="AE8625"/>
                </a:solidFill>
                <a:latin typeface="Prata" pitchFamily="34" charset="0"/>
                <a:ea typeface="Prata" pitchFamily="34" charset="-122"/>
                <a:cs typeface="Prata" pitchFamily="34" charset="-120"/>
              </a:rPr>
              <a:t>Smart Bank Management</a:t>
            </a:r>
            <a:endParaRPr lang="en-US" sz="5249" dirty="0"/>
          </a:p>
        </p:txBody>
      </p:sp>
      <p:sp>
        <p:nvSpPr>
          <p:cNvPr id="6" name="Text 2"/>
          <p:cNvSpPr/>
          <p:nvPr/>
        </p:nvSpPr>
        <p:spPr>
          <a:xfrm>
            <a:off x="833199" y="3120985"/>
            <a:ext cx="7477601" cy="355402"/>
          </a:xfrm>
          <a:prstGeom prst="rect">
            <a:avLst/>
          </a:prstGeom>
          <a:noFill/>
          <a:ln/>
        </p:spPr>
        <p:txBody>
          <a:bodyPr wrap="non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An introduction to the implementation of C++ in smart bank management.</a:t>
            </a:r>
            <a:endParaRPr lang="en-US" sz="1750" dirty="0"/>
          </a:p>
        </p:txBody>
      </p:sp>
      <p:sp>
        <p:nvSpPr>
          <p:cNvPr id="7" name="Text 3"/>
          <p:cNvSpPr/>
          <p:nvPr/>
        </p:nvSpPr>
        <p:spPr>
          <a:xfrm>
            <a:off x="833199" y="3726299"/>
            <a:ext cx="7477601" cy="355402"/>
          </a:xfrm>
          <a:prstGeom prst="rect">
            <a:avLst/>
          </a:prstGeom>
          <a:noFill/>
          <a:ln/>
        </p:spPr>
        <p:txBody>
          <a:bodyPr wrap="none" rtlCol="0" anchor="t"/>
          <a:lstStyle/>
          <a:p>
            <a:pPr marL="0" indent="0">
              <a:lnSpc>
                <a:spcPts val="2799"/>
              </a:lnSpc>
              <a:buNone/>
            </a:pPr>
            <a:endParaRPr lang="en-US" sz="1750" dirty="0"/>
          </a:p>
        </p:txBody>
      </p:sp>
      <p:sp>
        <p:nvSpPr>
          <p:cNvPr id="8" name="Text 4"/>
          <p:cNvSpPr/>
          <p:nvPr/>
        </p:nvSpPr>
        <p:spPr>
          <a:xfrm>
            <a:off x="833199" y="4331613"/>
            <a:ext cx="7477601" cy="355402"/>
          </a:xfrm>
          <a:prstGeom prst="rect">
            <a:avLst/>
          </a:prstGeom>
          <a:noFill/>
          <a:ln/>
        </p:spPr>
        <p:txBody>
          <a:bodyPr wrap="non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21BEC1085-VAMSHI S HARI HARA KIRAN REDDY J</a:t>
            </a:r>
            <a:endParaRPr lang="en-US" sz="1750" dirty="0"/>
          </a:p>
        </p:txBody>
      </p:sp>
      <p:sp>
        <p:nvSpPr>
          <p:cNvPr id="9" name="Text 5"/>
          <p:cNvSpPr/>
          <p:nvPr/>
        </p:nvSpPr>
        <p:spPr>
          <a:xfrm>
            <a:off x="833199" y="4936927"/>
            <a:ext cx="7477601" cy="355402"/>
          </a:xfrm>
          <a:prstGeom prst="rect">
            <a:avLst/>
          </a:prstGeom>
          <a:noFill/>
          <a:ln/>
        </p:spPr>
        <p:txBody>
          <a:bodyPr wrap="none" rtlCol="0" anchor="t"/>
          <a:lstStyle/>
          <a:p>
            <a:pPr marL="0" indent="0">
              <a:lnSpc>
                <a:spcPts val="2799"/>
              </a:lnSpc>
              <a:buNone/>
            </a:pPr>
            <a:endParaRPr lang="en-US" sz="1750" dirty="0"/>
          </a:p>
        </p:txBody>
      </p:sp>
      <p:sp>
        <p:nvSpPr>
          <p:cNvPr id="10" name="Text 6"/>
          <p:cNvSpPr/>
          <p:nvPr/>
        </p:nvSpPr>
        <p:spPr>
          <a:xfrm>
            <a:off x="833199" y="5542240"/>
            <a:ext cx="7477601" cy="355402"/>
          </a:xfrm>
          <a:prstGeom prst="rect">
            <a:avLst/>
          </a:prstGeom>
          <a:noFill/>
          <a:ln/>
        </p:spPr>
        <p:txBody>
          <a:bodyPr wrap="none" rtlCol="0" anchor="t"/>
          <a:lstStyle/>
          <a:p>
            <a:pPr marL="0" indent="0">
              <a:lnSpc>
                <a:spcPts val="2799"/>
              </a:lnSpc>
              <a:buNone/>
            </a:pPr>
            <a:endParaRPr lang="en-US" sz="1750" dirty="0"/>
          </a:p>
        </p:txBody>
      </p:sp>
      <p:sp>
        <p:nvSpPr>
          <p:cNvPr id="11" name="Text 7"/>
          <p:cNvSpPr/>
          <p:nvPr/>
        </p:nvSpPr>
        <p:spPr>
          <a:xfrm>
            <a:off x="833199" y="6147554"/>
            <a:ext cx="7477601" cy="355402"/>
          </a:xfrm>
          <a:prstGeom prst="rect">
            <a:avLst/>
          </a:prstGeom>
          <a:noFill/>
          <a:ln/>
        </p:spPr>
        <p:txBody>
          <a:bodyPr wrap="none" rtlCol="0" anchor="t"/>
          <a:lstStyle/>
          <a:p>
            <a:pPr marL="0" indent="0">
              <a:lnSpc>
                <a:spcPts val="2799"/>
              </a:lnSpc>
              <a:buNone/>
            </a:pPr>
            <a:endParaRPr lang="en-US" sz="1750" dirty="0"/>
          </a:p>
        </p:txBody>
      </p:sp>
      <p:sp>
        <p:nvSpPr>
          <p:cNvPr id="12" name="Text 8"/>
          <p:cNvSpPr/>
          <p:nvPr/>
        </p:nvSpPr>
        <p:spPr>
          <a:xfrm>
            <a:off x="833199" y="6752868"/>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676638"/>
            <a:ext cx="7375565"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Case Studies and Examples</a:t>
            </a:r>
            <a:endParaRPr lang="en-US" sz="4374" dirty="0"/>
          </a:p>
        </p:txBody>
      </p:sp>
      <p:sp>
        <p:nvSpPr>
          <p:cNvPr id="6" name="Shape 2"/>
          <p:cNvSpPr/>
          <p:nvPr/>
        </p:nvSpPr>
        <p:spPr>
          <a:xfrm>
            <a:off x="4490799" y="2704267"/>
            <a:ext cx="4542115" cy="1990963"/>
          </a:xfrm>
          <a:prstGeom prst="roundRect">
            <a:avLst>
              <a:gd name="adj" fmla="val 3348"/>
            </a:avLst>
          </a:prstGeom>
          <a:solidFill>
            <a:srgbClr val="2D3033"/>
          </a:solidFill>
          <a:ln/>
        </p:spPr>
        <p:txBody>
          <a:bodyPr/>
          <a:lstStyle/>
          <a:p>
            <a:endParaRPr lang="en-IN"/>
          </a:p>
        </p:txBody>
      </p:sp>
      <p:sp>
        <p:nvSpPr>
          <p:cNvPr id="7" name="Text 3"/>
          <p:cNvSpPr/>
          <p:nvPr/>
        </p:nvSpPr>
        <p:spPr>
          <a:xfrm>
            <a:off x="4712970" y="2926437"/>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Bank XYZ</a:t>
            </a:r>
            <a:endParaRPr lang="en-US" sz="2187" dirty="0"/>
          </a:p>
        </p:txBody>
      </p:sp>
      <p:sp>
        <p:nvSpPr>
          <p:cNvPr id="8" name="Text 4"/>
          <p:cNvSpPr/>
          <p:nvPr/>
        </p:nvSpPr>
        <p:spPr>
          <a:xfrm>
            <a:off x="4712970" y="3406854"/>
            <a:ext cx="4097774"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An in-depth case study on the successful implementation of C++ in Bank XYZ's management system.</a:t>
            </a:r>
            <a:endParaRPr lang="en-US" sz="1750" dirty="0"/>
          </a:p>
        </p:txBody>
      </p:sp>
      <p:sp>
        <p:nvSpPr>
          <p:cNvPr id="9" name="Shape 5"/>
          <p:cNvSpPr/>
          <p:nvPr/>
        </p:nvSpPr>
        <p:spPr>
          <a:xfrm>
            <a:off x="9255085" y="2704267"/>
            <a:ext cx="4542115" cy="1990963"/>
          </a:xfrm>
          <a:prstGeom prst="roundRect">
            <a:avLst>
              <a:gd name="adj" fmla="val 3348"/>
            </a:avLst>
          </a:prstGeom>
          <a:solidFill>
            <a:srgbClr val="2D3033"/>
          </a:solidFill>
          <a:ln/>
        </p:spPr>
        <p:txBody>
          <a:bodyPr/>
          <a:lstStyle/>
          <a:p>
            <a:endParaRPr lang="en-IN"/>
          </a:p>
        </p:txBody>
      </p:sp>
      <p:sp>
        <p:nvSpPr>
          <p:cNvPr id="10" name="Text 6"/>
          <p:cNvSpPr/>
          <p:nvPr/>
        </p:nvSpPr>
        <p:spPr>
          <a:xfrm>
            <a:off x="9477256" y="2926437"/>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Software Solution A</a:t>
            </a:r>
            <a:endParaRPr lang="en-US" sz="2187" dirty="0"/>
          </a:p>
        </p:txBody>
      </p:sp>
      <p:sp>
        <p:nvSpPr>
          <p:cNvPr id="11" name="Text 7"/>
          <p:cNvSpPr/>
          <p:nvPr/>
        </p:nvSpPr>
        <p:spPr>
          <a:xfrm>
            <a:off x="9477256" y="3406854"/>
            <a:ext cx="4097774"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An example of a comprehensive software solution built using C++ for bank management.</a:t>
            </a:r>
            <a:endParaRPr lang="en-US" sz="1750" dirty="0"/>
          </a:p>
        </p:txBody>
      </p:sp>
      <p:sp>
        <p:nvSpPr>
          <p:cNvPr id="12" name="Shape 8"/>
          <p:cNvSpPr/>
          <p:nvPr/>
        </p:nvSpPr>
        <p:spPr>
          <a:xfrm>
            <a:off x="4490799" y="4917400"/>
            <a:ext cx="9306401" cy="1635562"/>
          </a:xfrm>
          <a:prstGeom prst="roundRect">
            <a:avLst>
              <a:gd name="adj" fmla="val 4076"/>
            </a:avLst>
          </a:prstGeom>
          <a:solidFill>
            <a:srgbClr val="2D3033"/>
          </a:solidFill>
          <a:ln/>
        </p:spPr>
        <p:txBody>
          <a:bodyPr/>
          <a:lstStyle/>
          <a:p>
            <a:endParaRPr lang="en-IN"/>
          </a:p>
        </p:txBody>
      </p:sp>
      <p:sp>
        <p:nvSpPr>
          <p:cNvPr id="13" name="Text 9"/>
          <p:cNvSpPr/>
          <p:nvPr/>
        </p:nvSpPr>
        <p:spPr>
          <a:xfrm>
            <a:off x="4712970" y="5139571"/>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Case Study B</a:t>
            </a:r>
            <a:endParaRPr lang="en-US" sz="2187" dirty="0"/>
          </a:p>
        </p:txBody>
      </p:sp>
      <p:sp>
        <p:nvSpPr>
          <p:cNvPr id="14" name="Text 10"/>
          <p:cNvSpPr/>
          <p:nvPr/>
        </p:nvSpPr>
        <p:spPr>
          <a:xfrm>
            <a:off x="4712970" y="5619988"/>
            <a:ext cx="8862060"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An examination of the challenges and benefits of using C++ in Bank Management Case Study B.</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1558647"/>
            <a:ext cx="9061252"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 and Future Directions</a:t>
            </a:r>
            <a:endParaRPr lang="en-US" sz="4374" dirty="0"/>
          </a:p>
        </p:txBody>
      </p:sp>
      <p:sp>
        <p:nvSpPr>
          <p:cNvPr id="5" name="Text 2"/>
          <p:cNvSpPr/>
          <p:nvPr/>
        </p:nvSpPr>
        <p:spPr>
          <a:xfrm>
            <a:off x="2037993" y="2808446"/>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Conclusion</a:t>
            </a:r>
            <a:endParaRPr lang="en-US" sz="2187" dirty="0"/>
          </a:p>
        </p:txBody>
      </p:sp>
      <p:sp>
        <p:nvSpPr>
          <p:cNvPr id="6" name="Text 3"/>
          <p:cNvSpPr/>
          <p:nvPr/>
        </p:nvSpPr>
        <p:spPr>
          <a:xfrm>
            <a:off x="2037993" y="3377803"/>
            <a:ext cx="5006221"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 recap of the advantages and challenges of employing C++ in smart bank management.</a:t>
            </a:r>
            <a:endParaRPr lang="en-US" sz="1750" dirty="0"/>
          </a:p>
        </p:txBody>
      </p:sp>
      <p:sp>
        <p:nvSpPr>
          <p:cNvPr id="7" name="Text 4"/>
          <p:cNvSpPr/>
          <p:nvPr/>
        </p:nvSpPr>
        <p:spPr>
          <a:xfrm>
            <a:off x="7593806" y="2808446"/>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Future Innovations</a:t>
            </a:r>
            <a:endParaRPr lang="en-US" sz="2187" dirty="0"/>
          </a:p>
        </p:txBody>
      </p:sp>
      <p:sp>
        <p:nvSpPr>
          <p:cNvPr id="8" name="Text 5"/>
          <p:cNvSpPr/>
          <p:nvPr/>
        </p:nvSpPr>
        <p:spPr>
          <a:xfrm>
            <a:off x="7593806" y="3377803"/>
            <a:ext cx="5006221"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Exploration of innovative approaches for further enhancing C++ integrated bank systems.</a:t>
            </a:r>
            <a:endParaRPr lang="en-US" sz="1750" dirty="0"/>
          </a:p>
        </p:txBody>
      </p:sp>
      <p:sp>
        <p:nvSpPr>
          <p:cNvPr id="9" name="Text 6"/>
          <p:cNvSpPr/>
          <p:nvPr/>
        </p:nvSpPr>
        <p:spPr>
          <a:xfrm>
            <a:off x="2037993" y="4538424"/>
            <a:ext cx="10554414"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As the banking industry continues to evolve, there are several future directions to explore in order to further enhance C++ integrated bank systems. This includes the incorporation of artificial intelligence and machine learning algorithms to improve fraud detection and risk assessment, as well as the utilization of blockchain technology for enhanced security and efficiency in financial transactions. Additionally, exploring ways to optimize the performance of C++ code in bank management systems could lead to faster processing times and better overall user experience.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4537710" y="3767614"/>
            <a:ext cx="5554980" cy="694373"/>
          </a:xfrm>
          <a:prstGeom prst="rect">
            <a:avLst/>
          </a:prstGeom>
          <a:noFill/>
          <a:ln/>
        </p:spPr>
        <p:txBody>
          <a:bodyPr wrap="none" rtlCol="0" anchor="t"/>
          <a:lstStyle/>
          <a:p>
            <a:pPr marL="0" indent="0" algn="ctr">
              <a:lnSpc>
                <a:spcPts val="5468"/>
              </a:lnSpc>
              <a:buNone/>
            </a:pPr>
            <a:r>
              <a:rPr lang="en-US" sz="4374" dirty="0">
                <a:solidFill>
                  <a:srgbClr val="AE8625"/>
                </a:solidFill>
                <a:latin typeface="Prata" pitchFamily="34" charset="0"/>
                <a:ea typeface="Prata" pitchFamily="34" charset="-122"/>
                <a:cs typeface="Prata" pitchFamily="34" charset="-120"/>
              </a:rPr>
              <a:t>THANK YOU</a:t>
            </a: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884515"/>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Introduction to Smart Bank Management</a:t>
            </a:r>
            <a:endParaRPr lang="en-US" sz="4374" dirty="0"/>
          </a:p>
        </p:txBody>
      </p:sp>
      <p:pic>
        <p:nvPicPr>
          <p:cNvPr id="5" name="Image 1" descr="preencoded.png"/>
          <p:cNvPicPr>
            <a:picLocks noChangeAspect="1"/>
          </p:cNvPicPr>
          <p:nvPr/>
        </p:nvPicPr>
        <p:blipFill>
          <a:blip r:embed="rId4"/>
          <a:stretch>
            <a:fillRect/>
          </a:stretch>
        </p:blipFill>
        <p:spPr>
          <a:xfrm>
            <a:off x="2037993" y="2717602"/>
            <a:ext cx="5110520" cy="3158490"/>
          </a:xfrm>
          <a:prstGeom prst="rect">
            <a:avLst/>
          </a:prstGeom>
        </p:spPr>
      </p:pic>
      <p:sp>
        <p:nvSpPr>
          <p:cNvPr id="6" name="Text 2"/>
          <p:cNvSpPr/>
          <p:nvPr/>
        </p:nvSpPr>
        <p:spPr>
          <a:xfrm>
            <a:off x="2037993" y="6153745"/>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Bank Building</a:t>
            </a:r>
            <a:endParaRPr lang="en-US" sz="2187" dirty="0"/>
          </a:p>
        </p:txBody>
      </p:sp>
      <p:sp>
        <p:nvSpPr>
          <p:cNvPr id="7" name="Text 3"/>
          <p:cNvSpPr/>
          <p:nvPr/>
        </p:nvSpPr>
        <p:spPr>
          <a:xfrm>
            <a:off x="2037993" y="6634162"/>
            <a:ext cx="5110520"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An image showcasing the exterior of a modern bank building.</a:t>
            </a:r>
            <a:endParaRPr lang="en-US" sz="1750" dirty="0"/>
          </a:p>
        </p:txBody>
      </p:sp>
      <p:pic>
        <p:nvPicPr>
          <p:cNvPr id="8" name="Image 2" descr="preencoded.png"/>
          <p:cNvPicPr>
            <a:picLocks noChangeAspect="1"/>
          </p:cNvPicPr>
          <p:nvPr/>
        </p:nvPicPr>
        <p:blipFill>
          <a:blip r:embed="rId5"/>
          <a:stretch>
            <a:fillRect/>
          </a:stretch>
        </p:blipFill>
        <p:spPr>
          <a:xfrm>
            <a:off x="7481768" y="2717602"/>
            <a:ext cx="5110639" cy="3158609"/>
          </a:xfrm>
          <a:prstGeom prst="rect">
            <a:avLst/>
          </a:prstGeom>
        </p:spPr>
      </p:pic>
      <p:sp>
        <p:nvSpPr>
          <p:cNvPr id="9" name="Text 4"/>
          <p:cNvSpPr/>
          <p:nvPr/>
        </p:nvSpPr>
        <p:spPr>
          <a:xfrm>
            <a:off x="7481768" y="6153864"/>
            <a:ext cx="2849285"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Financial Technology</a:t>
            </a:r>
            <a:endParaRPr lang="en-US" sz="2187" dirty="0"/>
          </a:p>
        </p:txBody>
      </p:sp>
      <p:sp>
        <p:nvSpPr>
          <p:cNvPr id="10" name="Text 5"/>
          <p:cNvSpPr/>
          <p:nvPr/>
        </p:nvSpPr>
        <p:spPr>
          <a:xfrm>
            <a:off x="7481768" y="6634282"/>
            <a:ext cx="5110639"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An illustration displaying the integration of technology in the banking sector.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1375410"/>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Motivation for Using C++ in Bank Management</a:t>
            </a:r>
            <a:endParaRPr lang="en-US" sz="4374" dirty="0"/>
          </a:p>
        </p:txBody>
      </p:sp>
      <p:sp>
        <p:nvSpPr>
          <p:cNvPr id="5" name="Shape 2"/>
          <p:cNvSpPr/>
          <p:nvPr/>
        </p:nvSpPr>
        <p:spPr>
          <a:xfrm>
            <a:off x="2037993" y="3382089"/>
            <a:ext cx="499943" cy="499943"/>
          </a:xfrm>
          <a:prstGeom prst="roundRect">
            <a:avLst>
              <a:gd name="adj" fmla="val 13333"/>
            </a:avLst>
          </a:prstGeom>
          <a:solidFill>
            <a:srgbClr val="2D3033"/>
          </a:solidFill>
          <a:ln/>
        </p:spPr>
        <p:txBody>
          <a:bodyPr/>
          <a:lstStyle/>
          <a:p>
            <a:endParaRPr lang="en-IN"/>
          </a:p>
        </p:txBody>
      </p:sp>
      <p:sp>
        <p:nvSpPr>
          <p:cNvPr id="6" name="Text 3"/>
          <p:cNvSpPr/>
          <p:nvPr/>
        </p:nvSpPr>
        <p:spPr>
          <a:xfrm>
            <a:off x="2230398" y="3423761"/>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7" name="Text 4"/>
          <p:cNvSpPr/>
          <p:nvPr/>
        </p:nvSpPr>
        <p:spPr>
          <a:xfrm>
            <a:off x="2760107" y="3458408"/>
            <a:ext cx="264795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Efficiency</a:t>
            </a:r>
            <a:endParaRPr lang="en-US" sz="2187" dirty="0"/>
          </a:p>
        </p:txBody>
      </p:sp>
      <p:sp>
        <p:nvSpPr>
          <p:cNvPr id="8" name="Text 5"/>
          <p:cNvSpPr/>
          <p:nvPr/>
        </p:nvSpPr>
        <p:spPr>
          <a:xfrm>
            <a:off x="2760107" y="3938826"/>
            <a:ext cx="2647950"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Utilizing C++ can lead to faster and more efficient banking operations.</a:t>
            </a:r>
            <a:endParaRPr lang="en-US" sz="1750" dirty="0"/>
          </a:p>
        </p:txBody>
      </p:sp>
      <p:sp>
        <p:nvSpPr>
          <p:cNvPr id="9" name="Shape 6"/>
          <p:cNvSpPr/>
          <p:nvPr/>
        </p:nvSpPr>
        <p:spPr>
          <a:xfrm>
            <a:off x="5630228" y="3382089"/>
            <a:ext cx="499943" cy="499943"/>
          </a:xfrm>
          <a:prstGeom prst="roundRect">
            <a:avLst>
              <a:gd name="adj" fmla="val 13333"/>
            </a:avLst>
          </a:prstGeom>
          <a:solidFill>
            <a:srgbClr val="2D3033"/>
          </a:solidFill>
          <a:ln/>
        </p:spPr>
        <p:txBody>
          <a:bodyPr/>
          <a:lstStyle/>
          <a:p>
            <a:endParaRPr lang="en-IN"/>
          </a:p>
        </p:txBody>
      </p:sp>
      <p:sp>
        <p:nvSpPr>
          <p:cNvPr id="10" name="Text 7"/>
          <p:cNvSpPr/>
          <p:nvPr/>
        </p:nvSpPr>
        <p:spPr>
          <a:xfrm>
            <a:off x="5777984" y="3423761"/>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1" name="Text 8"/>
          <p:cNvSpPr/>
          <p:nvPr/>
        </p:nvSpPr>
        <p:spPr>
          <a:xfrm>
            <a:off x="6352342" y="3458408"/>
            <a:ext cx="264795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Security</a:t>
            </a:r>
            <a:endParaRPr lang="en-US" sz="2187" dirty="0"/>
          </a:p>
        </p:txBody>
      </p:sp>
      <p:sp>
        <p:nvSpPr>
          <p:cNvPr id="12" name="Text 9"/>
          <p:cNvSpPr/>
          <p:nvPr/>
        </p:nvSpPr>
        <p:spPr>
          <a:xfrm>
            <a:off x="6352342" y="3938826"/>
            <a:ext cx="2647950"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 offers robust security features, essential for protecting financial data.</a:t>
            </a:r>
            <a:endParaRPr lang="en-US" sz="1750" dirty="0"/>
          </a:p>
        </p:txBody>
      </p:sp>
      <p:sp>
        <p:nvSpPr>
          <p:cNvPr id="13" name="Shape 10"/>
          <p:cNvSpPr/>
          <p:nvPr/>
        </p:nvSpPr>
        <p:spPr>
          <a:xfrm>
            <a:off x="9222462" y="3382089"/>
            <a:ext cx="499943" cy="499943"/>
          </a:xfrm>
          <a:prstGeom prst="roundRect">
            <a:avLst>
              <a:gd name="adj" fmla="val 13333"/>
            </a:avLst>
          </a:prstGeom>
          <a:solidFill>
            <a:srgbClr val="2D3033"/>
          </a:solidFill>
          <a:ln/>
        </p:spPr>
        <p:txBody>
          <a:bodyPr/>
          <a:lstStyle/>
          <a:p>
            <a:endParaRPr lang="en-IN"/>
          </a:p>
        </p:txBody>
      </p:sp>
      <p:sp>
        <p:nvSpPr>
          <p:cNvPr id="14" name="Text 11"/>
          <p:cNvSpPr/>
          <p:nvPr/>
        </p:nvSpPr>
        <p:spPr>
          <a:xfrm>
            <a:off x="9369028" y="3423761"/>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5" name="Text 12"/>
          <p:cNvSpPr/>
          <p:nvPr/>
        </p:nvSpPr>
        <p:spPr>
          <a:xfrm>
            <a:off x="9944576" y="3458408"/>
            <a:ext cx="264795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Scalability</a:t>
            </a:r>
            <a:endParaRPr lang="en-US" sz="2187" dirty="0"/>
          </a:p>
        </p:txBody>
      </p:sp>
      <p:sp>
        <p:nvSpPr>
          <p:cNvPr id="16" name="Text 13"/>
          <p:cNvSpPr/>
          <p:nvPr/>
        </p:nvSpPr>
        <p:spPr>
          <a:xfrm>
            <a:off x="9944576" y="3938826"/>
            <a:ext cx="2647950" cy="1421606"/>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language's scalability makes it suitable for managing a wide range of bank operations.</a:t>
            </a:r>
            <a:endParaRPr lang="en-US" sz="1750" dirty="0"/>
          </a:p>
        </p:txBody>
      </p:sp>
      <p:sp>
        <p:nvSpPr>
          <p:cNvPr id="17" name="Text 14"/>
          <p:cNvSpPr/>
          <p:nvPr/>
        </p:nvSpPr>
        <p:spPr>
          <a:xfrm>
            <a:off x="2393394" y="561034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Highlighting the importance of efficient banking operations</a:t>
            </a:r>
            <a:endParaRPr lang="en-US" sz="1750" dirty="0"/>
          </a:p>
        </p:txBody>
      </p:sp>
      <p:sp>
        <p:nvSpPr>
          <p:cNvPr id="18" name="Text 15"/>
          <p:cNvSpPr/>
          <p:nvPr/>
        </p:nvSpPr>
        <p:spPr>
          <a:xfrm>
            <a:off x="2393394" y="605456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Addressing the need for accurate account management and transaction processing</a:t>
            </a:r>
            <a:endParaRPr lang="en-US" sz="1750" dirty="0"/>
          </a:p>
        </p:txBody>
      </p:sp>
      <p:sp>
        <p:nvSpPr>
          <p:cNvPr id="19" name="Text 16"/>
          <p:cNvSpPr/>
          <p:nvPr/>
        </p:nvSpPr>
        <p:spPr>
          <a:xfrm>
            <a:off x="2393394" y="649878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Emphasizing the goal of enhancing customer satisfaction through streamlined banking processes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1600200"/>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Literature Survey on C++ Applications in Finance</a:t>
            </a:r>
            <a:endParaRPr lang="en-US" sz="4374" dirty="0"/>
          </a:p>
        </p:txBody>
      </p:sp>
      <p:sp>
        <p:nvSpPr>
          <p:cNvPr id="5" name="Text 2"/>
          <p:cNvSpPr/>
          <p:nvPr/>
        </p:nvSpPr>
        <p:spPr>
          <a:xfrm>
            <a:off x="2393394" y="343328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Overview of existing research and literature in bank management systems</a:t>
            </a:r>
            <a:endParaRPr lang="en-US" sz="1750" dirty="0"/>
          </a:p>
        </p:txBody>
      </p:sp>
      <p:sp>
        <p:nvSpPr>
          <p:cNvPr id="6" name="Text 3"/>
          <p:cNvSpPr/>
          <p:nvPr/>
        </p:nvSpPr>
        <p:spPr>
          <a:xfrm>
            <a:off x="2393394" y="387750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Summary of relevant papers, articles, and resources studied</a:t>
            </a:r>
            <a:endParaRPr lang="en-US" sz="1750" dirty="0"/>
          </a:p>
        </p:txBody>
      </p:sp>
      <p:sp>
        <p:nvSpPr>
          <p:cNvPr id="7" name="Text 4"/>
          <p:cNvSpPr/>
          <p:nvPr/>
        </p:nvSpPr>
        <p:spPr>
          <a:xfrm>
            <a:off x="2393394" y="432173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Insights gained from the literature survey regarding current practices and technologies</a:t>
            </a:r>
            <a:endParaRPr lang="en-US" sz="1750" dirty="0"/>
          </a:p>
        </p:txBody>
      </p:sp>
      <p:sp>
        <p:nvSpPr>
          <p:cNvPr id="8" name="Text 5"/>
          <p:cNvSpPr/>
          <p:nvPr/>
        </p:nvSpPr>
        <p:spPr>
          <a:xfrm>
            <a:off x="2037993" y="5149215"/>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Research Papers</a:t>
            </a:r>
            <a:endParaRPr lang="en-US" sz="2187" dirty="0"/>
          </a:p>
        </p:txBody>
      </p:sp>
      <p:sp>
        <p:nvSpPr>
          <p:cNvPr id="9" name="Text 6"/>
          <p:cNvSpPr/>
          <p:nvPr/>
        </p:nvSpPr>
        <p:spPr>
          <a:xfrm>
            <a:off x="2037993" y="5718572"/>
            <a:ext cx="5006221"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Exploration of academic research on C++ applications within the finance sector.</a:t>
            </a:r>
            <a:endParaRPr lang="en-US" sz="1750" dirty="0"/>
          </a:p>
        </p:txBody>
      </p:sp>
      <p:sp>
        <p:nvSpPr>
          <p:cNvPr id="10" name="Text 7"/>
          <p:cNvSpPr/>
          <p:nvPr/>
        </p:nvSpPr>
        <p:spPr>
          <a:xfrm>
            <a:off x="7593806" y="5149215"/>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Case Studies</a:t>
            </a:r>
            <a:endParaRPr lang="en-US" sz="2187" dirty="0"/>
          </a:p>
        </p:txBody>
      </p:sp>
      <p:sp>
        <p:nvSpPr>
          <p:cNvPr id="11" name="Text 8"/>
          <p:cNvSpPr/>
          <p:nvPr/>
        </p:nvSpPr>
        <p:spPr>
          <a:xfrm>
            <a:off x="7593806" y="5718572"/>
            <a:ext cx="5006221"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Analysis of real-world examples showcasing C++'s impact on financial systems.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1167051"/>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Existing Issues in Bank Management and C++</a:t>
            </a:r>
            <a:endParaRPr lang="en-US" sz="4374" dirty="0"/>
          </a:p>
        </p:txBody>
      </p:sp>
      <p:sp>
        <p:nvSpPr>
          <p:cNvPr id="5" name="Text 2"/>
          <p:cNvSpPr/>
          <p:nvPr/>
        </p:nvSpPr>
        <p:spPr>
          <a:xfrm>
            <a:off x="2393394" y="300013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Identification of common challenges in traditional banking systems</a:t>
            </a:r>
            <a:endParaRPr lang="en-US" sz="1750" dirty="0"/>
          </a:p>
        </p:txBody>
      </p:sp>
      <p:sp>
        <p:nvSpPr>
          <p:cNvPr id="6" name="Text 3"/>
          <p:cNvSpPr/>
          <p:nvPr/>
        </p:nvSpPr>
        <p:spPr>
          <a:xfrm>
            <a:off x="2393394" y="3444359"/>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Examples of issues such as manual record-keeping, inefficient transaction processing, and security vulnerabilities</a:t>
            </a:r>
            <a:endParaRPr lang="en-US" sz="1750" dirty="0"/>
          </a:p>
        </p:txBody>
      </p:sp>
      <p:sp>
        <p:nvSpPr>
          <p:cNvPr id="7" name="Text 4"/>
          <p:cNvSpPr/>
          <p:nvPr/>
        </p:nvSpPr>
        <p:spPr>
          <a:xfrm>
            <a:off x="2393394" y="424398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Impact of existing issues on customer experience and operational efficiency</a:t>
            </a:r>
            <a:endParaRPr lang="en-US" sz="1750" dirty="0"/>
          </a:p>
        </p:txBody>
      </p:sp>
      <p:pic>
        <p:nvPicPr>
          <p:cNvPr id="8" name="Image 1" descr="preencoded.png"/>
          <p:cNvPicPr>
            <a:picLocks noChangeAspect="1"/>
          </p:cNvPicPr>
          <p:nvPr/>
        </p:nvPicPr>
        <p:blipFill>
          <a:blip r:embed="rId4"/>
          <a:stretch>
            <a:fillRect/>
          </a:stretch>
        </p:blipFill>
        <p:spPr>
          <a:xfrm>
            <a:off x="2037993" y="4849297"/>
            <a:ext cx="444341" cy="444341"/>
          </a:xfrm>
          <a:prstGeom prst="rect">
            <a:avLst/>
          </a:prstGeom>
        </p:spPr>
      </p:pic>
      <p:sp>
        <p:nvSpPr>
          <p:cNvPr id="9" name="Text 5"/>
          <p:cNvSpPr/>
          <p:nvPr/>
        </p:nvSpPr>
        <p:spPr>
          <a:xfrm>
            <a:off x="2037993" y="5515808"/>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Bugs</a:t>
            </a:r>
            <a:endParaRPr lang="en-US" sz="2187" dirty="0"/>
          </a:p>
        </p:txBody>
      </p:sp>
      <p:sp>
        <p:nvSpPr>
          <p:cNvPr id="10" name="Text 6"/>
          <p:cNvSpPr/>
          <p:nvPr/>
        </p:nvSpPr>
        <p:spPr>
          <a:xfrm>
            <a:off x="2037993" y="5996226"/>
            <a:ext cx="3295888" cy="1066205"/>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Identification and resolution of bugs in C++ based bank management systems.</a:t>
            </a:r>
            <a:endParaRPr lang="en-US" sz="1750" dirty="0"/>
          </a:p>
        </p:txBody>
      </p:sp>
      <p:pic>
        <p:nvPicPr>
          <p:cNvPr id="11" name="Image 2" descr="preencoded.png"/>
          <p:cNvPicPr>
            <a:picLocks noChangeAspect="1"/>
          </p:cNvPicPr>
          <p:nvPr/>
        </p:nvPicPr>
        <p:blipFill>
          <a:blip r:embed="rId5"/>
          <a:stretch>
            <a:fillRect/>
          </a:stretch>
        </p:blipFill>
        <p:spPr>
          <a:xfrm>
            <a:off x="5667137" y="4849297"/>
            <a:ext cx="444341" cy="444341"/>
          </a:xfrm>
          <a:prstGeom prst="rect">
            <a:avLst/>
          </a:prstGeom>
        </p:spPr>
      </p:pic>
      <p:sp>
        <p:nvSpPr>
          <p:cNvPr id="12" name="Text 7"/>
          <p:cNvSpPr/>
          <p:nvPr/>
        </p:nvSpPr>
        <p:spPr>
          <a:xfrm>
            <a:off x="5667137" y="5515808"/>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Security Breaches</a:t>
            </a:r>
            <a:endParaRPr lang="en-US" sz="2187" dirty="0"/>
          </a:p>
        </p:txBody>
      </p:sp>
      <p:sp>
        <p:nvSpPr>
          <p:cNvPr id="13" name="Text 8"/>
          <p:cNvSpPr/>
          <p:nvPr/>
        </p:nvSpPr>
        <p:spPr>
          <a:xfrm>
            <a:off x="5667137" y="5996226"/>
            <a:ext cx="3296007" cy="1066205"/>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Challenges related to the security of C++ integrated bank management systems.</a:t>
            </a:r>
            <a:endParaRPr lang="en-US" sz="1750" dirty="0"/>
          </a:p>
        </p:txBody>
      </p:sp>
      <p:pic>
        <p:nvPicPr>
          <p:cNvPr id="14" name="Image 3" descr="preencoded.png"/>
          <p:cNvPicPr>
            <a:picLocks noChangeAspect="1"/>
          </p:cNvPicPr>
          <p:nvPr/>
        </p:nvPicPr>
        <p:blipFill>
          <a:blip r:embed="rId6"/>
          <a:stretch>
            <a:fillRect/>
          </a:stretch>
        </p:blipFill>
        <p:spPr>
          <a:xfrm>
            <a:off x="9296400" y="4849297"/>
            <a:ext cx="444341" cy="444341"/>
          </a:xfrm>
          <a:prstGeom prst="rect">
            <a:avLst/>
          </a:prstGeom>
        </p:spPr>
      </p:pic>
      <p:sp>
        <p:nvSpPr>
          <p:cNvPr id="15" name="Text 9"/>
          <p:cNvSpPr/>
          <p:nvPr/>
        </p:nvSpPr>
        <p:spPr>
          <a:xfrm>
            <a:off x="9296400" y="5515808"/>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Compatibility</a:t>
            </a:r>
            <a:endParaRPr lang="en-US" sz="2187" dirty="0"/>
          </a:p>
        </p:txBody>
      </p:sp>
      <p:sp>
        <p:nvSpPr>
          <p:cNvPr id="16" name="Text 10"/>
          <p:cNvSpPr/>
          <p:nvPr/>
        </p:nvSpPr>
        <p:spPr>
          <a:xfrm>
            <a:off x="9296400" y="5996226"/>
            <a:ext cx="3296007" cy="1066205"/>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Issues related to compatibility of C++ with legacy bank management software.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2923461"/>
            <a:ext cx="5598200" cy="694373"/>
          </a:xfrm>
          <a:prstGeom prst="rect">
            <a:avLst/>
          </a:prstGeom>
          <a:noFill/>
          <a:ln/>
        </p:spPr>
        <p:txBody>
          <a:bodyPr wrap="none" rtlCol="0" anchor="t"/>
          <a:lstStyle/>
          <a:p>
            <a:pPr marL="0" indent="0">
              <a:lnSpc>
                <a:spcPts val="5468"/>
              </a:lnSpc>
              <a:buNone/>
            </a:pPr>
            <a:r>
              <a:rPr lang="en-US" sz="4374" b="1" dirty="0">
                <a:solidFill>
                  <a:srgbClr val="AE8625"/>
                </a:solidFill>
                <a:latin typeface="Prata" pitchFamily="34" charset="0"/>
                <a:ea typeface="Prata" pitchFamily="34" charset="-122"/>
                <a:cs typeface="Prata" pitchFamily="34" charset="-120"/>
              </a:rPr>
              <a:t>Problem Description</a:t>
            </a:r>
            <a:endParaRPr lang="en-US" sz="4374" dirty="0"/>
          </a:p>
        </p:txBody>
      </p:sp>
      <p:sp>
        <p:nvSpPr>
          <p:cNvPr id="5" name="Text 2"/>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Detailed description of the specific problems addressed by the Bank Management System project</a:t>
            </a:r>
            <a:endParaRPr lang="en-US" sz="1750" dirty="0"/>
          </a:p>
        </p:txBody>
      </p:sp>
      <p:sp>
        <p:nvSpPr>
          <p:cNvPr id="6" name="Text 3"/>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Explanation of key challenges identified in traditional banking practices</a:t>
            </a:r>
            <a:endParaRPr lang="en-US" sz="1750" dirty="0"/>
          </a:p>
        </p:txBody>
      </p:sp>
      <p:sp>
        <p:nvSpPr>
          <p:cNvPr id="7" name="Text 4"/>
          <p:cNvSpPr/>
          <p:nvPr/>
        </p:nvSpPr>
        <p:spPr>
          <a:xfrm>
            <a:off x="2393394" y="495061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Clear articulation of the project's objectives in resolving these challenges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sp>
        <p:nvSpPr>
          <p:cNvPr id="4" name="Text 1"/>
          <p:cNvSpPr/>
          <p:nvPr/>
        </p:nvSpPr>
        <p:spPr>
          <a:xfrm>
            <a:off x="2037993" y="2923461"/>
            <a:ext cx="5554980" cy="694373"/>
          </a:xfrm>
          <a:prstGeom prst="rect">
            <a:avLst/>
          </a:prstGeom>
          <a:noFill/>
          <a:ln/>
        </p:spPr>
        <p:txBody>
          <a:bodyPr wrap="none" rtlCol="0" anchor="t"/>
          <a:lstStyle/>
          <a:p>
            <a:pPr marL="0" indent="0">
              <a:lnSpc>
                <a:spcPts val="5468"/>
              </a:lnSpc>
              <a:buNone/>
            </a:pPr>
            <a:r>
              <a:rPr lang="en-US" sz="4374" b="1" dirty="0">
                <a:solidFill>
                  <a:srgbClr val="AE8625"/>
                </a:solidFill>
                <a:latin typeface="Prata" pitchFamily="34" charset="0"/>
                <a:ea typeface="Prata" pitchFamily="34" charset="-122"/>
                <a:cs typeface="Prata" pitchFamily="34" charset="-120"/>
              </a:rPr>
              <a:t>Proposed Work</a:t>
            </a:r>
            <a:endParaRPr lang="en-US" sz="4374" dirty="0"/>
          </a:p>
        </p:txBody>
      </p:sp>
      <p:sp>
        <p:nvSpPr>
          <p:cNvPr id="5" name="Text 2"/>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Overview of the proposed solution for addressing identified problems</a:t>
            </a:r>
            <a:endParaRPr lang="en-US" sz="1750" dirty="0"/>
          </a:p>
        </p:txBody>
      </p:sp>
      <p:sp>
        <p:nvSpPr>
          <p:cNvPr id="6" name="Text 3"/>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Description of features, functionalities, and technologies planned for implementation</a:t>
            </a:r>
            <a:endParaRPr lang="en-US" sz="1750" dirty="0"/>
          </a:p>
        </p:txBody>
      </p:sp>
      <p:sp>
        <p:nvSpPr>
          <p:cNvPr id="7" name="Text 4"/>
          <p:cNvSpPr/>
          <p:nvPr/>
        </p:nvSpPr>
        <p:spPr>
          <a:xfrm>
            <a:off x="2393394" y="495061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CFCBBF"/>
                </a:solidFill>
                <a:latin typeface="Raleway" pitchFamily="34" charset="0"/>
                <a:ea typeface="Raleway" pitchFamily="34" charset="-122"/>
                <a:cs typeface="Raleway" pitchFamily="34" charset="-120"/>
              </a:rPr>
              <a:t>Highlights of how the proposed system aims to improve banking operations and customer service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83894" y="607576"/>
            <a:ext cx="9320213" cy="1377077"/>
          </a:xfrm>
          <a:prstGeom prst="rect">
            <a:avLst/>
          </a:prstGeom>
          <a:noFill/>
          <a:ln/>
        </p:spPr>
        <p:txBody>
          <a:bodyPr wrap="square" rtlCol="0" anchor="t"/>
          <a:lstStyle/>
          <a:p>
            <a:pPr marL="0" indent="0">
              <a:lnSpc>
                <a:spcPts val="5422"/>
              </a:lnSpc>
              <a:buNone/>
            </a:pPr>
            <a:r>
              <a:rPr lang="en-US" sz="4338" dirty="0">
                <a:solidFill>
                  <a:srgbClr val="AE8625"/>
                </a:solidFill>
                <a:latin typeface="Prata" pitchFamily="34" charset="0"/>
                <a:ea typeface="Prata" pitchFamily="34" charset="-122"/>
                <a:cs typeface="Prata" pitchFamily="34" charset="-120"/>
              </a:rPr>
              <a:t>Advantages of C++ for Smart Bank Management</a:t>
            </a:r>
            <a:endParaRPr lang="en-US" sz="4338" dirty="0"/>
          </a:p>
        </p:txBody>
      </p:sp>
      <p:sp>
        <p:nvSpPr>
          <p:cNvPr id="6" name="Shape 2"/>
          <p:cNvSpPr/>
          <p:nvPr/>
        </p:nvSpPr>
        <p:spPr>
          <a:xfrm>
            <a:off x="4800719" y="2315170"/>
            <a:ext cx="27503" cy="5306854"/>
          </a:xfrm>
          <a:prstGeom prst="rect">
            <a:avLst/>
          </a:prstGeom>
          <a:solidFill>
            <a:srgbClr val="D2AC47"/>
          </a:solidFill>
          <a:ln/>
        </p:spPr>
        <p:txBody>
          <a:bodyPr/>
          <a:lstStyle/>
          <a:p>
            <a:endParaRPr lang="en-IN"/>
          </a:p>
        </p:txBody>
      </p:sp>
      <p:sp>
        <p:nvSpPr>
          <p:cNvPr id="7" name="Shape 3"/>
          <p:cNvSpPr/>
          <p:nvPr/>
        </p:nvSpPr>
        <p:spPr>
          <a:xfrm>
            <a:off x="5062299" y="2721352"/>
            <a:ext cx="771168" cy="27503"/>
          </a:xfrm>
          <a:prstGeom prst="rect">
            <a:avLst/>
          </a:prstGeom>
          <a:solidFill>
            <a:srgbClr val="D2AC47"/>
          </a:solidFill>
          <a:ln/>
        </p:spPr>
        <p:txBody>
          <a:bodyPr/>
          <a:lstStyle/>
          <a:p>
            <a:endParaRPr lang="en-IN"/>
          </a:p>
        </p:txBody>
      </p:sp>
      <p:sp>
        <p:nvSpPr>
          <p:cNvPr id="8" name="Shape 4"/>
          <p:cNvSpPr/>
          <p:nvPr/>
        </p:nvSpPr>
        <p:spPr>
          <a:xfrm>
            <a:off x="4566523" y="2487335"/>
            <a:ext cx="495776" cy="495776"/>
          </a:xfrm>
          <a:prstGeom prst="roundRect">
            <a:avLst>
              <a:gd name="adj" fmla="val 13334"/>
            </a:avLst>
          </a:prstGeom>
          <a:solidFill>
            <a:srgbClr val="2D3033"/>
          </a:solidFill>
          <a:ln/>
        </p:spPr>
        <p:txBody>
          <a:bodyPr/>
          <a:lstStyle/>
          <a:p>
            <a:endParaRPr lang="en-IN"/>
          </a:p>
        </p:txBody>
      </p:sp>
      <p:sp>
        <p:nvSpPr>
          <p:cNvPr id="9" name="Text 5"/>
          <p:cNvSpPr/>
          <p:nvPr/>
        </p:nvSpPr>
        <p:spPr>
          <a:xfrm>
            <a:off x="4757380" y="2528649"/>
            <a:ext cx="114062"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1</a:t>
            </a:r>
            <a:endParaRPr lang="en-US" sz="2603" dirty="0"/>
          </a:p>
        </p:txBody>
      </p:sp>
      <p:sp>
        <p:nvSpPr>
          <p:cNvPr id="10" name="Text 6"/>
          <p:cNvSpPr/>
          <p:nvPr/>
        </p:nvSpPr>
        <p:spPr>
          <a:xfrm>
            <a:off x="6026348" y="2535436"/>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Performance</a:t>
            </a:r>
            <a:endParaRPr lang="en-US" sz="2169" dirty="0"/>
          </a:p>
        </p:txBody>
      </p:sp>
      <p:sp>
        <p:nvSpPr>
          <p:cNvPr id="11" name="Text 7"/>
          <p:cNvSpPr/>
          <p:nvPr/>
        </p:nvSpPr>
        <p:spPr>
          <a:xfrm>
            <a:off x="6026348" y="3011924"/>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Excellent performance and execution speed, crucial for real-time banking operations.</a:t>
            </a:r>
            <a:endParaRPr lang="en-US" sz="1735" dirty="0"/>
          </a:p>
        </p:txBody>
      </p:sp>
      <p:sp>
        <p:nvSpPr>
          <p:cNvPr id="12" name="Shape 8"/>
          <p:cNvSpPr/>
          <p:nvPr/>
        </p:nvSpPr>
        <p:spPr>
          <a:xfrm>
            <a:off x="5062299" y="4563725"/>
            <a:ext cx="771168" cy="27503"/>
          </a:xfrm>
          <a:prstGeom prst="rect">
            <a:avLst/>
          </a:prstGeom>
          <a:solidFill>
            <a:srgbClr val="D2AC47"/>
          </a:solidFill>
          <a:ln/>
        </p:spPr>
        <p:txBody>
          <a:bodyPr/>
          <a:lstStyle/>
          <a:p>
            <a:endParaRPr lang="en-IN"/>
          </a:p>
        </p:txBody>
      </p:sp>
      <p:sp>
        <p:nvSpPr>
          <p:cNvPr id="13" name="Shape 9"/>
          <p:cNvSpPr/>
          <p:nvPr/>
        </p:nvSpPr>
        <p:spPr>
          <a:xfrm>
            <a:off x="4566523" y="4329708"/>
            <a:ext cx="495776" cy="495776"/>
          </a:xfrm>
          <a:prstGeom prst="roundRect">
            <a:avLst>
              <a:gd name="adj" fmla="val 13334"/>
            </a:avLst>
          </a:prstGeom>
          <a:solidFill>
            <a:srgbClr val="2D3033"/>
          </a:solidFill>
          <a:ln/>
        </p:spPr>
        <p:txBody>
          <a:bodyPr/>
          <a:lstStyle/>
          <a:p>
            <a:endParaRPr lang="en-IN"/>
          </a:p>
        </p:txBody>
      </p:sp>
      <p:sp>
        <p:nvSpPr>
          <p:cNvPr id="14" name="Text 10"/>
          <p:cNvSpPr/>
          <p:nvPr/>
        </p:nvSpPr>
        <p:spPr>
          <a:xfrm>
            <a:off x="4713089" y="4371023"/>
            <a:ext cx="202644"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2</a:t>
            </a:r>
            <a:endParaRPr lang="en-US" sz="2603" dirty="0"/>
          </a:p>
        </p:txBody>
      </p:sp>
      <p:sp>
        <p:nvSpPr>
          <p:cNvPr id="15" name="Text 11"/>
          <p:cNvSpPr/>
          <p:nvPr/>
        </p:nvSpPr>
        <p:spPr>
          <a:xfrm>
            <a:off x="6026348" y="4377809"/>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Control</a:t>
            </a:r>
            <a:endParaRPr lang="en-US" sz="2169" dirty="0"/>
          </a:p>
        </p:txBody>
      </p:sp>
      <p:sp>
        <p:nvSpPr>
          <p:cNvPr id="16" name="Text 12"/>
          <p:cNvSpPr/>
          <p:nvPr/>
        </p:nvSpPr>
        <p:spPr>
          <a:xfrm>
            <a:off x="6026348" y="4854297"/>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Enhanced control over system resources and memory management capabilities.</a:t>
            </a:r>
            <a:endParaRPr lang="en-US" sz="1735" dirty="0"/>
          </a:p>
        </p:txBody>
      </p:sp>
      <p:sp>
        <p:nvSpPr>
          <p:cNvPr id="17" name="Shape 13"/>
          <p:cNvSpPr/>
          <p:nvPr/>
        </p:nvSpPr>
        <p:spPr>
          <a:xfrm>
            <a:off x="5062299" y="6406098"/>
            <a:ext cx="771168" cy="27503"/>
          </a:xfrm>
          <a:prstGeom prst="rect">
            <a:avLst/>
          </a:prstGeom>
          <a:solidFill>
            <a:srgbClr val="D2AC47"/>
          </a:solidFill>
          <a:ln/>
        </p:spPr>
        <p:txBody>
          <a:bodyPr/>
          <a:lstStyle/>
          <a:p>
            <a:endParaRPr lang="en-IN"/>
          </a:p>
        </p:txBody>
      </p:sp>
      <p:sp>
        <p:nvSpPr>
          <p:cNvPr id="18" name="Shape 14"/>
          <p:cNvSpPr/>
          <p:nvPr/>
        </p:nvSpPr>
        <p:spPr>
          <a:xfrm>
            <a:off x="4566523" y="6172081"/>
            <a:ext cx="495776" cy="495776"/>
          </a:xfrm>
          <a:prstGeom prst="roundRect">
            <a:avLst>
              <a:gd name="adj" fmla="val 13334"/>
            </a:avLst>
          </a:prstGeom>
          <a:solidFill>
            <a:srgbClr val="2D3033"/>
          </a:solidFill>
          <a:ln/>
        </p:spPr>
        <p:txBody>
          <a:bodyPr/>
          <a:lstStyle/>
          <a:p>
            <a:endParaRPr lang="en-IN"/>
          </a:p>
        </p:txBody>
      </p:sp>
      <p:sp>
        <p:nvSpPr>
          <p:cNvPr id="19" name="Text 15"/>
          <p:cNvSpPr/>
          <p:nvPr/>
        </p:nvSpPr>
        <p:spPr>
          <a:xfrm>
            <a:off x="4711898" y="6213396"/>
            <a:ext cx="204907"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3</a:t>
            </a:r>
            <a:endParaRPr lang="en-US" sz="2603" dirty="0"/>
          </a:p>
        </p:txBody>
      </p:sp>
      <p:sp>
        <p:nvSpPr>
          <p:cNvPr id="20" name="Text 16"/>
          <p:cNvSpPr/>
          <p:nvPr/>
        </p:nvSpPr>
        <p:spPr>
          <a:xfrm>
            <a:off x="6026348" y="6220182"/>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Flexibility</a:t>
            </a:r>
            <a:endParaRPr lang="en-US" sz="2169" dirty="0"/>
          </a:p>
        </p:txBody>
      </p:sp>
      <p:sp>
        <p:nvSpPr>
          <p:cNvPr id="21" name="Text 17"/>
          <p:cNvSpPr/>
          <p:nvPr/>
        </p:nvSpPr>
        <p:spPr>
          <a:xfrm>
            <a:off x="6026348" y="6696670"/>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Flexibility to create complex and feature-rich bank management software solutions.</a:t>
            </a:r>
            <a:endParaRPr lang="en-US" sz="173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1B1C1D"/>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10972800" y="0"/>
            <a:ext cx="3657600" cy="8230791"/>
          </a:xfrm>
          <a:prstGeom prst="rect">
            <a:avLst/>
          </a:prstGeom>
        </p:spPr>
      </p:pic>
      <p:sp>
        <p:nvSpPr>
          <p:cNvPr id="5" name="Text 1"/>
          <p:cNvSpPr/>
          <p:nvPr/>
        </p:nvSpPr>
        <p:spPr>
          <a:xfrm>
            <a:off x="828556" y="607576"/>
            <a:ext cx="9315688" cy="1381125"/>
          </a:xfrm>
          <a:prstGeom prst="rect">
            <a:avLst/>
          </a:prstGeom>
          <a:noFill/>
          <a:ln/>
        </p:spPr>
        <p:txBody>
          <a:bodyPr wrap="square" rtlCol="0" anchor="t"/>
          <a:lstStyle/>
          <a:p>
            <a:pPr marL="0" indent="0">
              <a:lnSpc>
                <a:spcPts val="5437"/>
              </a:lnSpc>
              <a:buNone/>
            </a:pPr>
            <a:r>
              <a:rPr lang="en-US" sz="4350" dirty="0">
                <a:solidFill>
                  <a:srgbClr val="AE8625"/>
                </a:solidFill>
                <a:latin typeface="Prata" pitchFamily="34" charset="0"/>
                <a:ea typeface="Prata" pitchFamily="34" charset="-122"/>
                <a:cs typeface="Prata" pitchFamily="34" charset="-120"/>
              </a:rPr>
              <a:t>Implementation of C++ in Smart Bank Management</a:t>
            </a:r>
            <a:endParaRPr lang="en-US" sz="4350" dirty="0"/>
          </a:p>
        </p:txBody>
      </p:sp>
      <p:pic>
        <p:nvPicPr>
          <p:cNvPr id="6" name="Image 2" descr="preencoded.png"/>
          <p:cNvPicPr>
            <a:picLocks noChangeAspect="1"/>
          </p:cNvPicPr>
          <p:nvPr/>
        </p:nvPicPr>
        <p:blipFill>
          <a:blip r:embed="rId5"/>
          <a:stretch>
            <a:fillRect/>
          </a:stretch>
        </p:blipFill>
        <p:spPr>
          <a:xfrm>
            <a:off x="828556" y="2320052"/>
            <a:ext cx="1104781" cy="1767721"/>
          </a:xfrm>
          <a:prstGeom prst="rect">
            <a:avLst/>
          </a:prstGeom>
        </p:spPr>
      </p:pic>
      <p:sp>
        <p:nvSpPr>
          <p:cNvPr id="7" name="Text 2"/>
          <p:cNvSpPr/>
          <p:nvPr/>
        </p:nvSpPr>
        <p:spPr>
          <a:xfrm>
            <a:off x="2264688" y="2540913"/>
            <a:ext cx="2762131" cy="345281"/>
          </a:xfrm>
          <a:prstGeom prst="rect">
            <a:avLst/>
          </a:prstGeom>
          <a:noFill/>
          <a:ln/>
        </p:spPr>
        <p:txBody>
          <a:bodyPr wrap="none" rtlCol="0" anchor="t"/>
          <a:lstStyle/>
          <a:p>
            <a:pPr marL="0" indent="0" algn="l">
              <a:lnSpc>
                <a:spcPts val="2719"/>
              </a:lnSpc>
              <a:buNone/>
            </a:pPr>
            <a:r>
              <a:rPr lang="en-US" sz="2175" dirty="0">
                <a:solidFill>
                  <a:srgbClr val="AE8625"/>
                </a:solidFill>
                <a:latin typeface="Prata" pitchFamily="34" charset="0"/>
                <a:ea typeface="Prata" pitchFamily="34" charset="-122"/>
                <a:cs typeface="Prata" pitchFamily="34" charset="-120"/>
              </a:rPr>
              <a:t>Planning</a:t>
            </a:r>
            <a:endParaRPr lang="en-US" sz="2175" dirty="0"/>
          </a:p>
        </p:txBody>
      </p:sp>
      <p:sp>
        <p:nvSpPr>
          <p:cNvPr id="8" name="Text 3"/>
          <p:cNvSpPr/>
          <p:nvPr/>
        </p:nvSpPr>
        <p:spPr>
          <a:xfrm>
            <a:off x="2264688" y="3018711"/>
            <a:ext cx="7879556" cy="706993"/>
          </a:xfrm>
          <a:prstGeom prst="rect">
            <a:avLst/>
          </a:prstGeom>
          <a:noFill/>
          <a:ln/>
        </p:spPr>
        <p:txBody>
          <a:bodyPr wrap="square" rtlCol="0" anchor="t"/>
          <a:lstStyle/>
          <a:p>
            <a:pPr marL="0" indent="0" algn="l">
              <a:lnSpc>
                <a:spcPts val="2784"/>
              </a:lnSpc>
              <a:buNone/>
            </a:pPr>
            <a:r>
              <a:rPr lang="en-US" sz="1740" dirty="0">
                <a:solidFill>
                  <a:srgbClr val="CFCBBF"/>
                </a:solidFill>
                <a:latin typeface="Raleway" pitchFamily="34" charset="0"/>
                <a:ea typeface="Raleway" pitchFamily="34" charset="-122"/>
                <a:cs typeface="Raleway" pitchFamily="34" charset="-120"/>
              </a:rPr>
              <a:t>Thorough planning for the integration of C++ into smart bank management systems.</a:t>
            </a:r>
            <a:endParaRPr lang="en-US" sz="1740" dirty="0"/>
          </a:p>
        </p:txBody>
      </p:sp>
      <p:pic>
        <p:nvPicPr>
          <p:cNvPr id="9" name="Image 3" descr="preencoded.png"/>
          <p:cNvPicPr>
            <a:picLocks noChangeAspect="1"/>
          </p:cNvPicPr>
          <p:nvPr/>
        </p:nvPicPr>
        <p:blipFill>
          <a:blip r:embed="rId6"/>
          <a:stretch>
            <a:fillRect/>
          </a:stretch>
        </p:blipFill>
        <p:spPr>
          <a:xfrm>
            <a:off x="828556" y="4087773"/>
            <a:ext cx="1104781" cy="1767721"/>
          </a:xfrm>
          <a:prstGeom prst="rect">
            <a:avLst/>
          </a:prstGeom>
        </p:spPr>
      </p:pic>
      <p:sp>
        <p:nvSpPr>
          <p:cNvPr id="10" name="Text 4"/>
          <p:cNvSpPr/>
          <p:nvPr/>
        </p:nvSpPr>
        <p:spPr>
          <a:xfrm>
            <a:off x="2264688" y="4308634"/>
            <a:ext cx="2762131" cy="345281"/>
          </a:xfrm>
          <a:prstGeom prst="rect">
            <a:avLst/>
          </a:prstGeom>
          <a:noFill/>
          <a:ln/>
        </p:spPr>
        <p:txBody>
          <a:bodyPr wrap="none" rtlCol="0" anchor="t"/>
          <a:lstStyle/>
          <a:p>
            <a:pPr marL="0" indent="0" algn="l">
              <a:lnSpc>
                <a:spcPts val="2719"/>
              </a:lnSpc>
              <a:buNone/>
            </a:pPr>
            <a:r>
              <a:rPr lang="en-US" sz="2175" dirty="0">
                <a:solidFill>
                  <a:srgbClr val="AE8625"/>
                </a:solidFill>
                <a:latin typeface="Prata" pitchFamily="34" charset="0"/>
                <a:ea typeface="Prata" pitchFamily="34" charset="-122"/>
                <a:cs typeface="Prata" pitchFamily="34" charset="-120"/>
              </a:rPr>
              <a:t>Development</a:t>
            </a:r>
            <a:endParaRPr lang="en-US" sz="2175" dirty="0"/>
          </a:p>
        </p:txBody>
      </p:sp>
      <p:sp>
        <p:nvSpPr>
          <p:cNvPr id="11" name="Text 5"/>
          <p:cNvSpPr/>
          <p:nvPr/>
        </p:nvSpPr>
        <p:spPr>
          <a:xfrm>
            <a:off x="2264688" y="4786432"/>
            <a:ext cx="7879556" cy="353497"/>
          </a:xfrm>
          <a:prstGeom prst="rect">
            <a:avLst/>
          </a:prstGeom>
          <a:noFill/>
          <a:ln/>
        </p:spPr>
        <p:txBody>
          <a:bodyPr wrap="none" rtlCol="0" anchor="t"/>
          <a:lstStyle/>
          <a:p>
            <a:pPr marL="0" indent="0" algn="l">
              <a:lnSpc>
                <a:spcPts val="2784"/>
              </a:lnSpc>
              <a:buNone/>
            </a:pPr>
            <a:r>
              <a:rPr lang="en-US" sz="1740" dirty="0">
                <a:solidFill>
                  <a:srgbClr val="CFCBBF"/>
                </a:solidFill>
                <a:latin typeface="Raleway" pitchFamily="34" charset="0"/>
                <a:ea typeface="Raleway" pitchFamily="34" charset="-122"/>
                <a:cs typeface="Raleway" pitchFamily="34" charset="-120"/>
              </a:rPr>
              <a:t>Execution of the designed plan for implementing C++ in bank management.</a:t>
            </a:r>
            <a:endParaRPr lang="en-US" sz="1740" dirty="0"/>
          </a:p>
        </p:txBody>
      </p:sp>
      <p:pic>
        <p:nvPicPr>
          <p:cNvPr id="12" name="Image 4" descr="preencoded.png"/>
          <p:cNvPicPr>
            <a:picLocks noChangeAspect="1"/>
          </p:cNvPicPr>
          <p:nvPr/>
        </p:nvPicPr>
        <p:blipFill>
          <a:blip r:embed="rId7"/>
          <a:stretch>
            <a:fillRect/>
          </a:stretch>
        </p:blipFill>
        <p:spPr>
          <a:xfrm>
            <a:off x="828556" y="5855494"/>
            <a:ext cx="1104781" cy="1767721"/>
          </a:xfrm>
          <a:prstGeom prst="rect">
            <a:avLst/>
          </a:prstGeom>
        </p:spPr>
      </p:pic>
      <p:sp>
        <p:nvSpPr>
          <p:cNvPr id="13" name="Text 6"/>
          <p:cNvSpPr/>
          <p:nvPr/>
        </p:nvSpPr>
        <p:spPr>
          <a:xfrm>
            <a:off x="2264688" y="6076355"/>
            <a:ext cx="2762131" cy="345281"/>
          </a:xfrm>
          <a:prstGeom prst="rect">
            <a:avLst/>
          </a:prstGeom>
          <a:noFill/>
          <a:ln/>
        </p:spPr>
        <p:txBody>
          <a:bodyPr wrap="none" rtlCol="0" anchor="t"/>
          <a:lstStyle/>
          <a:p>
            <a:pPr marL="0" indent="0" algn="l">
              <a:lnSpc>
                <a:spcPts val="2719"/>
              </a:lnSpc>
              <a:buNone/>
            </a:pPr>
            <a:r>
              <a:rPr lang="en-US" sz="2175" dirty="0">
                <a:solidFill>
                  <a:srgbClr val="AE8625"/>
                </a:solidFill>
                <a:latin typeface="Prata" pitchFamily="34" charset="0"/>
                <a:ea typeface="Prata" pitchFamily="34" charset="-122"/>
                <a:cs typeface="Prata" pitchFamily="34" charset="-120"/>
              </a:rPr>
              <a:t>Testing</a:t>
            </a:r>
            <a:endParaRPr lang="en-US" sz="2175" dirty="0"/>
          </a:p>
        </p:txBody>
      </p:sp>
      <p:sp>
        <p:nvSpPr>
          <p:cNvPr id="14" name="Text 7"/>
          <p:cNvSpPr/>
          <p:nvPr/>
        </p:nvSpPr>
        <p:spPr>
          <a:xfrm>
            <a:off x="2264688" y="6554153"/>
            <a:ext cx="7879556" cy="353497"/>
          </a:xfrm>
          <a:prstGeom prst="rect">
            <a:avLst/>
          </a:prstGeom>
          <a:noFill/>
          <a:ln/>
        </p:spPr>
        <p:txBody>
          <a:bodyPr wrap="none" rtlCol="0" anchor="t"/>
          <a:lstStyle/>
          <a:p>
            <a:pPr marL="0" indent="0" algn="l">
              <a:lnSpc>
                <a:spcPts val="2784"/>
              </a:lnSpc>
              <a:buNone/>
            </a:pPr>
            <a:r>
              <a:rPr lang="en-US" sz="1740" dirty="0">
                <a:solidFill>
                  <a:srgbClr val="CFCBBF"/>
                </a:solidFill>
                <a:latin typeface="Raleway" pitchFamily="34" charset="0"/>
                <a:ea typeface="Raleway" pitchFamily="34" charset="-122"/>
                <a:cs typeface="Raleway" pitchFamily="34" charset="-120"/>
              </a:rPr>
              <a:t>Rigorous testing to ensure the seamless operation of C++ integrated solutions.</a:t>
            </a:r>
            <a:endParaRPr lang="en-US" sz="174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661</Words>
  <Application>Microsoft Office PowerPoint</Application>
  <PresentationFormat>Custom</PresentationFormat>
  <Paragraphs>90</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VAMSHI JUTURU</cp:lastModifiedBy>
  <cp:revision>3</cp:revision>
  <dcterms:created xsi:type="dcterms:W3CDTF">2024-03-22T08:03:54Z</dcterms:created>
  <dcterms:modified xsi:type="dcterms:W3CDTF">2024-03-22T08:06:34Z</dcterms:modified>
</cp:coreProperties>
</file>